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  <p:sldMasterId id="2147483980" r:id="rId2"/>
    <p:sldMasterId id="2147483997" r:id="rId3"/>
    <p:sldMasterId id="2147484048" r:id="rId4"/>
    <p:sldMasterId id="2147484065" r:id="rId5"/>
    <p:sldMasterId id="2147484082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6" r:id="rId13"/>
    <p:sldId id="278" r:id="rId14"/>
    <p:sldId id="276" r:id="rId15"/>
    <p:sldId id="269" r:id="rId16"/>
    <p:sldId id="270" r:id="rId17"/>
    <p:sldId id="271" r:id="rId18"/>
    <p:sldId id="273" r:id="rId19"/>
    <p:sldId id="268" r:id="rId20"/>
    <p:sldId id="267" r:id="rId21"/>
    <p:sldId id="272" r:id="rId22"/>
    <p:sldId id="262" r:id="rId23"/>
    <p:sldId id="274" r:id="rId24"/>
    <p:sldId id="277" r:id="rId2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6600CC"/>
    <a:srgbClr val="990033"/>
    <a:srgbClr val="FFFFFF"/>
    <a:srgbClr val="CC0066"/>
    <a:srgbClr val="9944E0"/>
    <a:srgbClr val="F6A358"/>
    <a:srgbClr val="F4933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E31FF7-E0F5-42C6-990D-34997AB03CF6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4031A39-8970-46A3-BCFF-1BF7F4A667D1}">
      <dgm:prSet/>
      <dgm:spPr/>
      <dgm:t>
        <a:bodyPr/>
        <a:lstStyle/>
        <a:p>
          <a:pPr rtl="0" eaLnBrk="1" latinLnBrk="0" hangingPunct="1">
            <a:buClr>
              <a:schemeClr val="accent1"/>
            </a:buClr>
            <a:buSzPct val="80000"/>
            <a:buFont typeface="Wingdings 3" panose="05040102010807070707" pitchFamily="18" charset="2"/>
            <a:buChar char="u"/>
          </a:pPr>
          <a:r>
            <a:rPr lang="fr-FR" dirty="0"/>
            <a:t>1- Ballons (un ballon par enfant)</a:t>
          </a:r>
        </a:p>
      </dgm:t>
    </dgm:pt>
    <dgm:pt modelId="{85BEF585-8CA9-4F41-84DE-FF05A78192AD}" type="parTrans" cxnId="{F81A1DED-BBB7-4F08-A14E-A858C5FA1014}">
      <dgm:prSet/>
      <dgm:spPr/>
      <dgm:t>
        <a:bodyPr/>
        <a:lstStyle/>
        <a:p>
          <a:endParaRPr lang="fr-FR"/>
        </a:p>
      </dgm:t>
    </dgm:pt>
    <dgm:pt modelId="{9F6BBBCA-CAE5-4D86-A9E4-B1489E354A02}" type="sibTrans" cxnId="{F81A1DED-BBB7-4F08-A14E-A858C5FA1014}">
      <dgm:prSet/>
      <dgm:spPr/>
      <dgm:t>
        <a:bodyPr/>
        <a:lstStyle/>
        <a:p>
          <a:endParaRPr lang="fr-FR" dirty="0"/>
        </a:p>
      </dgm:t>
    </dgm:pt>
    <dgm:pt modelId="{BA33667C-574C-4F6E-B103-6BEA392A2D00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pPr rtl="0" eaLnBrk="1" latinLnBrk="0" hangingPunct="1"/>
          <a:r>
            <a:rPr lang="fr-FR" dirty="0"/>
            <a:t>2- Chasubles</a:t>
          </a:r>
        </a:p>
      </dgm:t>
    </dgm:pt>
    <dgm:pt modelId="{E000C9F4-C2DA-4765-8C3C-BB85E64E55CC}" type="parTrans" cxnId="{BD5B7F35-D51F-4E26-AB07-14E8BF8849A4}">
      <dgm:prSet/>
      <dgm:spPr/>
      <dgm:t>
        <a:bodyPr/>
        <a:lstStyle/>
        <a:p>
          <a:endParaRPr lang="fr-FR"/>
        </a:p>
      </dgm:t>
    </dgm:pt>
    <dgm:pt modelId="{16FADB3D-A14D-4B3E-848D-AA3224037D4D}" type="sibTrans" cxnId="{BD5B7F35-D51F-4E26-AB07-14E8BF8849A4}">
      <dgm:prSet/>
      <dgm:spPr/>
      <dgm:t>
        <a:bodyPr/>
        <a:lstStyle/>
        <a:p>
          <a:endParaRPr lang="fr-FR" dirty="0"/>
        </a:p>
      </dgm:t>
    </dgm:pt>
    <dgm:pt modelId="{2771B91D-D414-4205-87A2-32A67FFF5CE9}">
      <dgm:prSet/>
      <dgm:spPr/>
      <dgm:t>
        <a:bodyPr/>
        <a:lstStyle/>
        <a:p>
          <a:pPr rtl="0" eaLnBrk="1" latinLnBrk="0" hangingPunct="1"/>
          <a:r>
            <a:rPr lang="fr-FR" dirty="0"/>
            <a:t>3- Plots</a:t>
          </a:r>
        </a:p>
      </dgm:t>
    </dgm:pt>
    <dgm:pt modelId="{5EAB53E7-3A4D-4DFC-8EE6-1B87E653CCC3}" type="parTrans" cxnId="{2DFABEA8-F618-4755-817D-6C72D619C2EF}">
      <dgm:prSet/>
      <dgm:spPr/>
      <dgm:t>
        <a:bodyPr/>
        <a:lstStyle/>
        <a:p>
          <a:endParaRPr lang="fr-FR"/>
        </a:p>
      </dgm:t>
    </dgm:pt>
    <dgm:pt modelId="{7EDA73F5-7963-4A78-8D53-F0CC2A878A8D}" type="sibTrans" cxnId="{2DFABEA8-F618-4755-817D-6C72D619C2EF}">
      <dgm:prSet/>
      <dgm:spPr/>
      <dgm:t>
        <a:bodyPr/>
        <a:lstStyle/>
        <a:p>
          <a:endParaRPr lang="fr-FR"/>
        </a:p>
      </dgm:t>
    </dgm:pt>
    <dgm:pt modelId="{D2EC88BA-F82D-402A-B9DC-8B94B54C82AB}" type="pres">
      <dgm:prSet presAssocID="{97E31FF7-E0F5-42C6-990D-34997AB03CF6}" presName="Name0" presStyleCnt="0">
        <dgm:presLayoutVars>
          <dgm:dir/>
          <dgm:resizeHandles val="exact"/>
        </dgm:presLayoutVars>
      </dgm:prSet>
      <dgm:spPr/>
    </dgm:pt>
    <dgm:pt modelId="{7B519D54-6966-43B8-9598-5BF189C0105D}" type="pres">
      <dgm:prSet presAssocID="{24031A39-8970-46A3-BCFF-1BF7F4A667D1}" presName="node" presStyleLbl="node1" presStyleIdx="0" presStyleCnt="3">
        <dgm:presLayoutVars>
          <dgm:bulletEnabled val="1"/>
        </dgm:presLayoutVars>
      </dgm:prSet>
      <dgm:spPr/>
    </dgm:pt>
    <dgm:pt modelId="{5AE38D9C-9D04-4B33-8C72-0256542D68C2}" type="pres">
      <dgm:prSet presAssocID="{9F6BBBCA-CAE5-4D86-A9E4-B1489E354A02}" presName="sibTrans" presStyleLbl="sibTrans2D1" presStyleIdx="0" presStyleCnt="2"/>
      <dgm:spPr/>
    </dgm:pt>
    <dgm:pt modelId="{EFFB4A46-E500-4D59-B505-5D60881EB6B2}" type="pres">
      <dgm:prSet presAssocID="{9F6BBBCA-CAE5-4D86-A9E4-B1489E354A02}" presName="connectorText" presStyleLbl="sibTrans2D1" presStyleIdx="0" presStyleCnt="2"/>
      <dgm:spPr/>
    </dgm:pt>
    <dgm:pt modelId="{DC216644-21E6-4F74-A44B-801E3A063927}" type="pres">
      <dgm:prSet presAssocID="{BA33667C-574C-4F6E-B103-6BEA392A2D00}" presName="node" presStyleLbl="node1" presStyleIdx="1" presStyleCnt="3">
        <dgm:presLayoutVars>
          <dgm:bulletEnabled val="1"/>
        </dgm:presLayoutVars>
      </dgm:prSet>
      <dgm:spPr/>
    </dgm:pt>
    <dgm:pt modelId="{CAD465BE-0DBC-4DF4-89F6-3ABC1330126C}" type="pres">
      <dgm:prSet presAssocID="{16FADB3D-A14D-4B3E-848D-AA3224037D4D}" presName="sibTrans" presStyleLbl="sibTrans2D1" presStyleIdx="1" presStyleCnt="2"/>
      <dgm:spPr/>
    </dgm:pt>
    <dgm:pt modelId="{3D521CE0-F403-4662-9639-DC605A9A8A4A}" type="pres">
      <dgm:prSet presAssocID="{16FADB3D-A14D-4B3E-848D-AA3224037D4D}" presName="connectorText" presStyleLbl="sibTrans2D1" presStyleIdx="1" presStyleCnt="2"/>
      <dgm:spPr/>
    </dgm:pt>
    <dgm:pt modelId="{6FF0131F-69A0-4199-BAE2-AE5C0E4D8453}" type="pres">
      <dgm:prSet presAssocID="{2771B91D-D414-4205-87A2-32A67FFF5CE9}" presName="node" presStyleLbl="node1" presStyleIdx="2" presStyleCnt="3">
        <dgm:presLayoutVars>
          <dgm:bulletEnabled val="1"/>
        </dgm:presLayoutVars>
      </dgm:prSet>
      <dgm:spPr/>
    </dgm:pt>
  </dgm:ptLst>
  <dgm:cxnLst>
    <dgm:cxn modelId="{0E838422-7222-48D1-9A40-09FEBE89010F}" type="presOf" srcId="{2771B91D-D414-4205-87A2-32A67FFF5CE9}" destId="{6FF0131F-69A0-4199-BAE2-AE5C0E4D8453}" srcOrd="0" destOrd="0" presId="urn:microsoft.com/office/officeart/2005/8/layout/process1"/>
    <dgm:cxn modelId="{91B7F726-403B-42F7-96E9-4490D10E63AD}" type="presOf" srcId="{BA33667C-574C-4F6E-B103-6BEA392A2D00}" destId="{DC216644-21E6-4F74-A44B-801E3A063927}" srcOrd="0" destOrd="0" presId="urn:microsoft.com/office/officeart/2005/8/layout/process1"/>
    <dgm:cxn modelId="{BD5B7F35-D51F-4E26-AB07-14E8BF8849A4}" srcId="{97E31FF7-E0F5-42C6-990D-34997AB03CF6}" destId="{BA33667C-574C-4F6E-B103-6BEA392A2D00}" srcOrd="1" destOrd="0" parTransId="{E000C9F4-C2DA-4765-8C3C-BB85E64E55CC}" sibTransId="{16FADB3D-A14D-4B3E-848D-AA3224037D4D}"/>
    <dgm:cxn modelId="{B4BB733A-A46F-41B9-A1E0-0560B00CAFA0}" type="presOf" srcId="{16FADB3D-A14D-4B3E-848D-AA3224037D4D}" destId="{3D521CE0-F403-4662-9639-DC605A9A8A4A}" srcOrd="1" destOrd="0" presId="urn:microsoft.com/office/officeart/2005/8/layout/process1"/>
    <dgm:cxn modelId="{33DE7F43-06C3-41A1-B220-FA4BE36734EA}" type="presOf" srcId="{9F6BBBCA-CAE5-4D86-A9E4-B1489E354A02}" destId="{EFFB4A46-E500-4D59-B505-5D60881EB6B2}" srcOrd="1" destOrd="0" presId="urn:microsoft.com/office/officeart/2005/8/layout/process1"/>
    <dgm:cxn modelId="{169BA472-A726-47F2-8B10-D322439CFDFF}" type="presOf" srcId="{16FADB3D-A14D-4B3E-848D-AA3224037D4D}" destId="{CAD465BE-0DBC-4DF4-89F6-3ABC1330126C}" srcOrd="0" destOrd="0" presId="urn:microsoft.com/office/officeart/2005/8/layout/process1"/>
    <dgm:cxn modelId="{B0599F88-58F7-497C-8D1F-C989CC586397}" type="presOf" srcId="{97E31FF7-E0F5-42C6-990D-34997AB03CF6}" destId="{D2EC88BA-F82D-402A-B9DC-8B94B54C82AB}" srcOrd="0" destOrd="0" presId="urn:microsoft.com/office/officeart/2005/8/layout/process1"/>
    <dgm:cxn modelId="{2DFABEA8-F618-4755-817D-6C72D619C2EF}" srcId="{97E31FF7-E0F5-42C6-990D-34997AB03CF6}" destId="{2771B91D-D414-4205-87A2-32A67FFF5CE9}" srcOrd="2" destOrd="0" parTransId="{5EAB53E7-3A4D-4DFC-8EE6-1B87E653CCC3}" sibTransId="{7EDA73F5-7963-4A78-8D53-F0CC2A878A8D}"/>
    <dgm:cxn modelId="{400582BB-E2DE-4D30-9911-1E3DA562D1F6}" type="presOf" srcId="{9F6BBBCA-CAE5-4D86-A9E4-B1489E354A02}" destId="{5AE38D9C-9D04-4B33-8C72-0256542D68C2}" srcOrd="0" destOrd="0" presId="urn:microsoft.com/office/officeart/2005/8/layout/process1"/>
    <dgm:cxn modelId="{FF4A85BF-E3DE-4D5B-98BF-DAEEC7EDC067}" type="presOf" srcId="{24031A39-8970-46A3-BCFF-1BF7F4A667D1}" destId="{7B519D54-6966-43B8-9598-5BF189C0105D}" srcOrd="0" destOrd="0" presId="urn:microsoft.com/office/officeart/2005/8/layout/process1"/>
    <dgm:cxn modelId="{F81A1DED-BBB7-4F08-A14E-A858C5FA1014}" srcId="{97E31FF7-E0F5-42C6-990D-34997AB03CF6}" destId="{24031A39-8970-46A3-BCFF-1BF7F4A667D1}" srcOrd="0" destOrd="0" parTransId="{85BEF585-8CA9-4F41-84DE-FF05A78192AD}" sibTransId="{9F6BBBCA-CAE5-4D86-A9E4-B1489E354A02}"/>
    <dgm:cxn modelId="{A75CF399-7E23-4D56-9B05-BEAE6FA155C3}" type="presParOf" srcId="{D2EC88BA-F82D-402A-B9DC-8B94B54C82AB}" destId="{7B519D54-6966-43B8-9598-5BF189C0105D}" srcOrd="0" destOrd="0" presId="urn:microsoft.com/office/officeart/2005/8/layout/process1"/>
    <dgm:cxn modelId="{D1F0E7FD-1422-4989-ADF7-D232BCD8871A}" type="presParOf" srcId="{D2EC88BA-F82D-402A-B9DC-8B94B54C82AB}" destId="{5AE38D9C-9D04-4B33-8C72-0256542D68C2}" srcOrd="1" destOrd="0" presId="urn:microsoft.com/office/officeart/2005/8/layout/process1"/>
    <dgm:cxn modelId="{12EA7D6D-CD10-4120-A7BB-47E3F5097222}" type="presParOf" srcId="{5AE38D9C-9D04-4B33-8C72-0256542D68C2}" destId="{EFFB4A46-E500-4D59-B505-5D60881EB6B2}" srcOrd="0" destOrd="0" presId="urn:microsoft.com/office/officeart/2005/8/layout/process1"/>
    <dgm:cxn modelId="{98A7C0A2-74D3-4FDB-BB7F-AB19DC3F1528}" type="presParOf" srcId="{D2EC88BA-F82D-402A-B9DC-8B94B54C82AB}" destId="{DC216644-21E6-4F74-A44B-801E3A063927}" srcOrd="2" destOrd="0" presId="urn:microsoft.com/office/officeart/2005/8/layout/process1"/>
    <dgm:cxn modelId="{018A13CD-C31C-4202-B14F-E0068B6D4E09}" type="presParOf" srcId="{D2EC88BA-F82D-402A-B9DC-8B94B54C82AB}" destId="{CAD465BE-0DBC-4DF4-89F6-3ABC1330126C}" srcOrd="3" destOrd="0" presId="urn:microsoft.com/office/officeart/2005/8/layout/process1"/>
    <dgm:cxn modelId="{2C7CB743-FA7C-4FA2-866F-20AEA8FAF843}" type="presParOf" srcId="{CAD465BE-0DBC-4DF4-89F6-3ABC1330126C}" destId="{3D521CE0-F403-4662-9639-DC605A9A8A4A}" srcOrd="0" destOrd="0" presId="urn:microsoft.com/office/officeart/2005/8/layout/process1"/>
    <dgm:cxn modelId="{301B34C8-6BEC-42E1-AC2D-4D3CAB0A7CD9}" type="presParOf" srcId="{D2EC88BA-F82D-402A-B9DC-8B94B54C82AB}" destId="{6FF0131F-69A0-4199-BAE2-AE5C0E4D845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19D54-6966-43B8-9598-5BF189C0105D}">
      <dsp:nvSpPr>
        <dsp:cNvPr id="0" name=""/>
        <dsp:cNvSpPr/>
      </dsp:nvSpPr>
      <dsp:spPr>
        <a:xfrm>
          <a:off x="7555" y="617114"/>
          <a:ext cx="2258304" cy="13549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accent1"/>
            </a:buClr>
            <a:buSzPct val="80000"/>
            <a:buFont typeface="Wingdings 3" panose="05040102010807070707" pitchFamily="18" charset="2"/>
            <a:buNone/>
          </a:pPr>
          <a:r>
            <a:rPr lang="fr-FR" sz="2600" kern="1200" dirty="0"/>
            <a:t>1- Ballons (un ballon par enfant)</a:t>
          </a:r>
        </a:p>
      </dsp:txBody>
      <dsp:txXfrm>
        <a:off x="47241" y="656800"/>
        <a:ext cx="2178932" cy="1275610"/>
      </dsp:txXfrm>
    </dsp:sp>
    <dsp:sp modelId="{5AE38D9C-9D04-4B33-8C72-0256542D68C2}">
      <dsp:nvSpPr>
        <dsp:cNvPr id="0" name=""/>
        <dsp:cNvSpPr/>
      </dsp:nvSpPr>
      <dsp:spPr>
        <a:xfrm>
          <a:off x="2491690" y="1014575"/>
          <a:ext cx="478760" cy="560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kern="1200" dirty="0"/>
        </a:p>
      </dsp:txBody>
      <dsp:txXfrm>
        <a:off x="2491690" y="1126587"/>
        <a:ext cx="335132" cy="336035"/>
      </dsp:txXfrm>
    </dsp:sp>
    <dsp:sp modelId="{DC216644-21E6-4F74-A44B-801E3A063927}">
      <dsp:nvSpPr>
        <dsp:cNvPr id="0" name=""/>
        <dsp:cNvSpPr/>
      </dsp:nvSpPr>
      <dsp:spPr>
        <a:xfrm>
          <a:off x="3169181" y="617114"/>
          <a:ext cx="2258304" cy="13549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rnd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2- Chasubles</a:t>
          </a:r>
        </a:p>
      </dsp:txBody>
      <dsp:txXfrm>
        <a:off x="3208867" y="656800"/>
        <a:ext cx="2178932" cy="1275610"/>
      </dsp:txXfrm>
    </dsp:sp>
    <dsp:sp modelId="{CAD465BE-0DBC-4DF4-89F6-3ABC1330126C}">
      <dsp:nvSpPr>
        <dsp:cNvPr id="0" name=""/>
        <dsp:cNvSpPr/>
      </dsp:nvSpPr>
      <dsp:spPr>
        <a:xfrm>
          <a:off x="5653316" y="1014575"/>
          <a:ext cx="478760" cy="560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kern="1200" dirty="0"/>
        </a:p>
      </dsp:txBody>
      <dsp:txXfrm>
        <a:off x="5653316" y="1126587"/>
        <a:ext cx="335132" cy="336035"/>
      </dsp:txXfrm>
    </dsp:sp>
    <dsp:sp modelId="{6FF0131F-69A0-4199-BAE2-AE5C0E4D8453}">
      <dsp:nvSpPr>
        <dsp:cNvPr id="0" name=""/>
        <dsp:cNvSpPr/>
      </dsp:nvSpPr>
      <dsp:spPr>
        <a:xfrm>
          <a:off x="6330807" y="617114"/>
          <a:ext cx="2258304" cy="13549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3- Plots</a:t>
          </a:r>
        </a:p>
      </dsp:txBody>
      <dsp:txXfrm>
        <a:off x="6370493" y="656800"/>
        <a:ext cx="2178932" cy="1275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43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91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304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63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38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39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03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526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4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878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77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61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09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9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85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56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447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127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8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79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75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809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86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58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93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53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290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47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002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715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7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02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28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90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48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591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16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881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72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75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10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37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36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69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14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41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25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67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79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62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33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00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0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540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3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934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49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60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38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60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04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417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16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06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767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4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082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74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95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2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71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0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8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88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32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65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30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02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70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25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625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2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36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7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24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99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74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5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98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29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287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55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70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217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398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29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29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1909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ECF3E-9821-42B7-9839-B26BAD30A8F2}" type="datetimeFigureOut">
              <a:rPr lang="fr-FR" smtClean="0"/>
              <a:t>08/09/2022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ADA500-3BBB-4B6E-B378-90C5CA85040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445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dansmaclasse.eklablog.com/recent/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www.bonjourdefrance.com/exercices/le-corps-humain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5" Type="http://schemas.openxmlformats.org/officeDocument/2006/relationships/hyperlink" Target="https://rebecca-robinson-primary-pdhpe.wikispaces.com/Power+Point" TargetMode="Externa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es.wikipedia.org/wiki/Juan_Bautista_de_La_Salle" TargetMode="Externa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ipituc.blogspot.com/2016/09/russia-2018-world-cup-mascot-candidates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reativecommons.org/licenses/by-nc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6171" y="921520"/>
            <a:ext cx="7979229" cy="1699521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fr-FR" sz="4400" b="1" dirty="0">
                <a:solidFill>
                  <a:srgbClr val="FF0000"/>
                </a:solidFill>
              </a:rPr>
              <a:t>Les Francs-Bourgeois-La Salle </a:t>
            </a:r>
            <a:br>
              <a:rPr lang="fr-FR" b="1" dirty="0"/>
            </a:br>
            <a:r>
              <a:rPr lang="fr-FR" sz="4800" b="1" dirty="0">
                <a:solidFill>
                  <a:schemeClr val="bg1"/>
                </a:solidFill>
              </a:rPr>
              <a:t>Ecole de football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19792" y="3820206"/>
            <a:ext cx="8811986" cy="174783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fr-FR" sz="4800" dirty="0">
                <a:solidFill>
                  <a:srgbClr val="002948"/>
                </a:solidFill>
              </a:rPr>
              <a:t>Apprendre à jouer ensemble</a:t>
            </a:r>
          </a:p>
          <a:p>
            <a:pPr algn="ctr"/>
            <a:r>
              <a:rPr lang="fr-FR" sz="3200" dirty="0">
                <a:solidFill>
                  <a:srgbClr val="0000FF"/>
                </a:solidFill>
              </a:rPr>
              <a:t>Jouer c’est bien… mais bien jouer c’est mieux!</a:t>
            </a:r>
          </a:p>
        </p:txBody>
      </p:sp>
      <p:pic>
        <p:nvPicPr>
          <p:cNvPr id="4" name="Image 3" descr="Soccer Logos Clip 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88" y="2679530"/>
            <a:ext cx="1161069" cy="1082186"/>
          </a:xfrm>
          <a:prstGeom prst="rect">
            <a:avLst/>
          </a:prstGeom>
        </p:spPr>
      </p:pic>
      <p:pic>
        <p:nvPicPr>
          <p:cNvPr id="8" name="Van Halen Jump (Musique Stade Vélodrome).wm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3357" y="7124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88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Apprendre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269671"/>
            <a:ext cx="8596668" cy="3771691"/>
          </a:xfrm>
        </p:spPr>
        <p:txBody>
          <a:bodyPr>
            <a:normAutofit/>
          </a:bodyPr>
          <a:lstStyle/>
          <a:p>
            <a:r>
              <a:rPr lang="fr-FR" sz="6000" dirty="0"/>
              <a:t> A être, à vivre et à 		       	 jouer ensemble, entre  	 camarades, en toute 	                 </a:t>
            </a:r>
            <a:br>
              <a:rPr lang="fr-FR" sz="6000" dirty="0"/>
            </a:br>
            <a:r>
              <a:rPr lang="fr-FR" sz="6000" dirty="0"/>
              <a:t>  amitié.</a:t>
            </a:r>
          </a:p>
          <a:p>
            <a:endParaRPr lang="fr-FR" dirty="0"/>
          </a:p>
        </p:txBody>
      </p:sp>
      <p:pic>
        <p:nvPicPr>
          <p:cNvPr id="5" name="Image 4" descr="trophy by hatalar205 - A simple trophy clipar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39" y="609600"/>
            <a:ext cx="924507" cy="13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Valoriser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930400"/>
            <a:ext cx="9766300" cy="3880773"/>
          </a:xfrm>
        </p:spPr>
        <p:txBody>
          <a:bodyPr>
            <a:normAutofit/>
          </a:bodyPr>
          <a:lstStyle/>
          <a:p>
            <a:r>
              <a:rPr lang="fr-FR" sz="4800" dirty="0"/>
              <a:t> L’effort, la volonté, le respect,	 le courage, la créativité et la    </a:t>
            </a:r>
            <a:br>
              <a:rPr lang="fr-FR" sz="4800" dirty="0"/>
            </a:br>
            <a:r>
              <a:rPr lang="fr-FR" sz="4800" dirty="0"/>
              <a:t>  réflexion, la persévérance et</a:t>
            </a:r>
            <a:br>
              <a:rPr lang="fr-FR" sz="4800" dirty="0"/>
            </a:br>
            <a:r>
              <a:rPr lang="fr-FR" sz="4800" dirty="0"/>
              <a:t>  l’esprit d’équipe.</a:t>
            </a:r>
          </a:p>
        </p:txBody>
      </p:sp>
      <p:pic>
        <p:nvPicPr>
          <p:cNvPr id="4" name="Image 3" descr="OUTILS POUR L'APPRENTISSAGE DE LA LECTURE ET LA MAÎTRISE DE LA LANGU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25" y="952500"/>
            <a:ext cx="860792" cy="8572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D4029E-9482-443C-A7A2-18C5CA18F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31185" y="5234676"/>
            <a:ext cx="1359585" cy="12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1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Responsabiliser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8519" y="2460632"/>
            <a:ext cx="8596668" cy="3880773"/>
          </a:xfrm>
        </p:spPr>
        <p:txBody>
          <a:bodyPr>
            <a:normAutofit/>
          </a:bodyPr>
          <a:lstStyle/>
          <a:p>
            <a:r>
              <a:rPr lang="fr-FR" sz="3200" b="1" dirty="0"/>
              <a:t>Tous les enfants sont intégrés, chaque semaine, à l’un des quatre postes de responsabilité proposés</a:t>
            </a:r>
            <a:r>
              <a:rPr lang="fr-FR" sz="2800" b="1" dirty="0"/>
              <a:t>.</a:t>
            </a:r>
          </a:p>
        </p:txBody>
      </p:sp>
      <p:pic>
        <p:nvPicPr>
          <p:cNvPr id="8" name="Image 7" descr="istockphoto_4897714-england-soccer-boy-cartoon-charac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4260899"/>
            <a:ext cx="1208842" cy="17804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7F866B-C633-4624-87DC-EEBECF888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01" y="3926901"/>
            <a:ext cx="956948" cy="17096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5F4323-D45B-4789-BF65-06C7EE13C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12370" y="4260899"/>
            <a:ext cx="1376117" cy="183482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B5884E-3E06-46FD-AB06-1CC4D76F4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36472" y="4827501"/>
            <a:ext cx="1513904" cy="151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Responsabiliser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fr-FR" sz="3200" b="1" dirty="0"/>
              <a:t>1-Gestion du vestiaire:</a:t>
            </a:r>
          </a:p>
          <a:p>
            <a:pPr marL="0" indent="0">
              <a:buNone/>
            </a:pPr>
            <a:r>
              <a:rPr lang="fr-FR" sz="2800" dirty="0"/>
              <a:t>Prendre les clés, ouvrir le vestiaire, veiller au rangement et à la propreté du vestiaire.</a:t>
            </a:r>
          </a:p>
          <a:p>
            <a:pPr marL="0" indent="0" algn="just">
              <a:buNone/>
            </a:pPr>
            <a:endParaRPr lang="fr-FR" dirty="0"/>
          </a:p>
        </p:txBody>
      </p:sp>
      <p:pic>
        <p:nvPicPr>
          <p:cNvPr id="4" name="Image 3" descr="File:Crypto key.svg - Wikipedia, the free encyclo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3" y="4363377"/>
            <a:ext cx="2382837" cy="9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Responsabiliser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b="1" dirty="0"/>
              <a:t>2-Gestion du matériel:</a:t>
            </a:r>
          </a:p>
          <a:p>
            <a:pPr marL="0" indent="0">
              <a:buNone/>
            </a:pPr>
            <a:r>
              <a:rPr lang="fr-FR" sz="2400" dirty="0"/>
              <a:t>Transport des sacs, comptage des ballons, des plots, des chasubles.</a:t>
            </a:r>
          </a:p>
          <a:p>
            <a:pPr marL="0" indent="0">
              <a:buNone/>
            </a:pPr>
            <a:r>
              <a:rPr lang="fr-FR" sz="2400" dirty="0"/>
              <a:t>Préparation du terrain.</a:t>
            </a:r>
          </a:p>
        </p:txBody>
      </p:sp>
      <p:pic>
        <p:nvPicPr>
          <p:cNvPr id="4" name="Image 3" descr="football - Why do soccer balls have different panel patterns on them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693" y="4856053"/>
            <a:ext cx="982618" cy="987005"/>
          </a:xfrm>
          <a:prstGeom prst="rect">
            <a:avLst/>
          </a:prstGeom>
        </p:spPr>
      </p:pic>
      <p:pic>
        <p:nvPicPr>
          <p:cNvPr id="6" name="Image 5" descr="Original file ‎ (SVG file, nominally 484 × 342 pixels, file siz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10" y="3663936"/>
            <a:ext cx="1629421" cy="1150778"/>
          </a:xfrm>
          <a:prstGeom prst="rect">
            <a:avLst/>
          </a:prstGeom>
        </p:spPr>
      </p:pic>
      <p:pic>
        <p:nvPicPr>
          <p:cNvPr id="8" name="Image 7" descr="Équipe mondiale du XX e siècl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5" y="4766944"/>
            <a:ext cx="1982221" cy="1165224"/>
          </a:xfrm>
          <a:prstGeom prst="rect">
            <a:avLst/>
          </a:prstGeom>
        </p:spPr>
      </p:pic>
      <p:pic>
        <p:nvPicPr>
          <p:cNvPr id="5" name="Image 4" descr="Fichier:Tactique football 442.png — Wikipé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27" y="3985867"/>
            <a:ext cx="1006929" cy="14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Responsabiliser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b="1" dirty="0"/>
              <a:t>3-Organisation des déplacements, de la mise en train, de la démonstration:</a:t>
            </a:r>
          </a:p>
          <a:p>
            <a:pPr marL="0" indent="0">
              <a:buNone/>
            </a:pPr>
            <a:r>
              <a:rPr lang="fr-FR" sz="2400" dirty="0"/>
              <a:t>Veiller à ce que le groupe se déplace en bon ordre. </a:t>
            </a:r>
          </a:p>
          <a:p>
            <a:pPr marL="0" indent="0">
              <a:buNone/>
            </a:pPr>
            <a:r>
              <a:rPr lang="fr-FR" sz="2400" dirty="0"/>
              <a:t>Assurer l’échauffement du groupe pendant l’installation du matériel.</a:t>
            </a:r>
          </a:p>
          <a:p>
            <a:pPr marL="0" indent="0">
              <a:buNone/>
            </a:pPr>
            <a:r>
              <a:rPr lang="fr-FR" sz="2400" dirty="0"/>
              <a:t>Montrer aux camarades un nouveau geste technique, un nouvel exercice.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6" name="Image 5" descr="Uploaded By : ocal Date : 06/26/2012 License Type: Public Domai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99" y="5159200"/>
            <a:ext cx="1221401" cy="127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Responsabiliser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b="1" dirty="0"/>
              <a:t>4-Evaluation de l’activité dans les vestiaires à la fin de la séance:</a:t>
            </a:r>
          </a:p>
          <a:p>
            <a:pPr marL="0" indent="0">
              <a:buNone/>
            </a:pPr>
            <a:r>
              <a:rPr lang="fr-FR" sz="2400" dirty="0"/>
              <a:t>Expliquer devant le groupe ce qu’on a fait pendant la séance en argumentant: L’exercice a été facile / difficile et pourquoi.</a:t>
            </a:r>
          </a:p>
        </p:txBody>
      </p:sp>
      <p:pic>
        <p:nvPicPr>
          <p:cNvPr id="6" name="Image 5" descr="Vocabulaire : le football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33" y="4905255"/>
            <a:ext cx="1878657" cy="1366296"/>
          </a:xfrm>
          <a:prstGeom prst="rect">
            <a:avLst/>
          </a:prstGeom>
        </p:spPr>
      </p:pic>
      <p:pic>
        <p:nvPicPr>
          <p:cNvPr id="8" name="Image 7" descr="basket ] [ football ] [ ultimate ] [ handball ] [ hockey ] [ korfbal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87" y="4905255"/>
            <a:ext cx="1817017" cy="1426358"/>
          </a:xfrm>
          <a:prstGeom prst="rect">
            <a:avLst/>
          </a:prstGeom>
        </p:spPr>
      </p:pic>
      <p:pic>
        <p:nvPicPr>
          <p:cNvPr id="9" name="Image 8" descr="Mouse Standing on a Box Cartoon - vector Clip 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47" y="4905255"/>
            <a:ext cx="885289" cy="13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2582" y="1562100"/>
            <a:ext cx="10121900" cy="876300"/>
          </a:xfrm>
        </p:spPr>
        <p:txBody>
          <a:bodyPr>
            <a:noAutofit/>
          </a:bodyPr>
          <a:lstStyle/>
          <a:p>
            <a:pPr algn="ctr"/>
            <a:r>
              <a:rPr lang="fr-FR" sz="4000" b="1" i="1" u="sng" dirty="0">
                <a:solidFill>
                  <a:srgbClr val="FF0000"/>
                </a:solidFill>
              </a:rPr>
              <a:t>Matériel mis à la disposition des enfants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784895"/>
              </p:ext>
            </p:extLst>
          </p:nvPr>
        </p:nvGraphicFramePr>
        <p:xfrm>
          <a:off x="690034" y="2732089"/>
          <a:ext cx="8596668" cy="2589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F81EC9AE-7575-42A7-9676-8EAFC8F58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3" y="5321300"/>
            <a:ext cx="7197969" cy="13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2540000"/>
            <a:ext cx="9334500" cy="1739900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</a:rPr>
              <a:t>Venez rejoindre notre Ecole de football !</a:t>
            </a:r>
            <a:br>
              <a:rPr lang="fr-FR" sz="3200" b="1" dirty="0">
                <a:solidFill>
                  <a:srgbClr val="FF0000"/>
                </a:solidFill>
              </a:rPr>
            </a:br>
            <a:br>
              <a:rPr lang="fr-FR" sz="3200" b="1" dirty="0">
                <a:solidFill>
                  <a:schemeClr val="tx1"/>
                </a:solidFill>
              </a:rPr>
            </a:br>
            <a:r>
              <a:rPr lang="fr-FR" sz="3200" b="1" dirty="0">
                <a:solidFill>
                  <a:schemeClr val="tx1"/>
                </a:solidFill>
              </a:rPr>
              <a:t>Renseignements : M.Naditch, au 01 44 </a:t>
            </a:r>
            <a:r>
              <a:rPr lang="fr-FR" sz="3200" b="1">
                <a:solidFill>
                  <a:schemeClr val="tx1"/>
                </a:solidFill>
              </a:rPr>
              <a:t>59 23 93</a:t>
            </a:r>
            <a:endParaRPr lang="fr-FR" sz="3200" b="1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19015" y="9645423"/>
            <a:ext cx="45719" cy="67402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7" name="Image 1" descr="C:\Users\DIRECT~1\AppData\Local\Temp\$$_FDEB\FrancsBourgeois-Lasalle\FrancsBourgeois-Lasal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4" y="231549"/>
            <a:ext cx="7759406" cy="221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File:Soccer (PSF).png - Wikipedia, the free encyclo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15" y="4788973"/>
            <a:ext cx="2234066" cy="1468176"/>
          </a:xfrm>
          <a:prstGeom prst="rect">
            <a:avLst/>
          </a:prstGeom>
        </p:spPr>
      </p:pic>
      <p:pic>
        <p:nvPicPr>
          <p:cNvPr id="6" name="Image 5" descr="BIG IMAGE (PNG)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69" y="4667614"/>
            <a:ext cx="637801" cy="15895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CD8E49-EF46-403F-B80F-743396DFD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686301" y="4667614"/>
            <a:ext cx="1231900" cy="16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9000">
        <p14:vortex dir="r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ile:Wembley enggermatch.jpg - Wikipedia, the free encyclo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1" y="0"/>
            <a:ext cx="9110133" cy="68326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1358900"/>
            <a:ext cx="8596668" cy="571500"/>
          </a:xfrm>
        </p:spPr>
        <p:txBody>
          <a:bodyPr>
            <a:noAutofit/>
          </a:bodyPr>
          <a:lstStyle/>
          <a:p>
            <a:pPr algn="ctr"/>
            <a:r>
              <a:rPr lang="fr-FR" sz="8800" dirty="0">
                <a:solidFill>
                  <a:srgbClr val="FFFF00"/>
                </a:solidFill>
              </a:rPr>
              <a:t>A bientôt!</a:t>
            </a:r>
          </a:p>
        </p:txBody>
      </p:sp>
    </p:spTree>
    <p:extLst>
      <p:ext uri="{BB962C8B-B14F-4D97-AF65-F5344CB8AC3E}">
        <p14:creationId xmlns:p14="http://schemas.microsoft.com/office/powerpoint/2010/main" val="6286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20000">
              <a:srgbClr val="FFC000"/>
            </a:gs>
            <a:gs pos="40000">
              <a:srgbClr val="FFFF00"/>
            </a:gs>
            <a:gs pos="60000">
              <a:srgbClr val="C9E828"/>
            </a:gs>
            <a:gs pos="80000">
              <a:srgbClr val="0070C0"/>
            </a:gs>
            <a:gs pos="100000">
              <a:srgbClr val="703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76200"/>
            <a:ext cx="10058400" cy="670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937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000">
              <a:schemeClr val="bg2">
                <a:tint val="90000"/>
                <a:lumMod val="104000"/>
              </a:schemeClr>
            </a:gs>
            <a:gs pos="94000">
              <a:schemeClr val="bg2">
                <a:shade val="96000"/>
                <a:lumMod val="8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907" y="1159329"/>
            <a:ext cx="9056914" cy="2041071"/>
          </a:xfrm>
          <a:blipFill>
            <a:blip r:embed="rId2"/>
            <a:tile tx="0" ty="0" sx="100000" sy="100000" flip="none" algn="tl"/>
          </a:blipFill>
          <a:effectLst>
            <a:softEdge rad="292100"/>
          </a:effectLst>
        </p:spPr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7030A0"/>
                </a:solidFill>
                <a:latin typeface="+mn-lt"/>
              </a:rPr>
              <a:t>Lieu: Stade Pershing </a:t>
            </a:r>
            <a:br>
              <a:rPr lang="fr-FR" sz="5400" b="1" dirty="0">
                <a:solidFill>
                  <a:srgbClr val="7030A0"/>
                </a:solidFill>
                <a:latin typeface="+mn-lt"/>
              </a:rPr>
            </a:br>
            <a:r>
              <a:rPr lang="fr-FR" sz="4000" b="1" dirty="0">
                <a:solidFill>
                  <a:srgbClr val="7030A0"/>
                </a:solidFill>
                <a:latin typeface="+mn-lt"/>
              </a:rPr>
              <a:t>(Trajet en car au départ de l’école)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972" y="3706586"/>
            <a:ext cx="8354785" cy="2106386"/>
          </a:xfrm>
          <a:pattFill prst="pct25">
            <a:fgClr>
              <a:srgbClr val="7030A0"/>
            </a:fgClr>
            <a:bgClr>
              <a:schemeClr val="bg1"/>
            </a:bgClr>
          </a:pattFill>
          <a:effectLst>
            <a:softEdge rad="2921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>
                <a:solidFill>
                  <a:schemeClr val="tx1"/>
                </a:solidFill>
              </a:rPr>
              <a:t>Le mercredi après-midi </a:t>
            </a:r>
          </a:p>
          <a:p>
            <a:pPr marL="0" indent="0" algn="ctr">
              <a:buNone/>
            </a:pPr>
            <a:r>
              <a:rPr lang="fr-FR" sz="5400" b="1" dirty="0">
                <a:solidFill>
                  <a:schemeClr val="tx1"/>
                </a:solidFill>
              </a:rPr>
              <a:t>de 13h30 à 16h30</a:t>
            </a:r>
          </a:p>
        </p:txBody>
      </p:sp>
    </p:spTree>
    <p:extLst>
      <p:ext uri="{BB962C8B-B14F-4D97-AF65-F5344CB8AC3E}">
        <p14:creationId xmlns:p14="http://schemas.microsoft.com/office/powerpoint/2010/main" val="2963390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21000">
              <a:schemeClr val="accent4">
                <a:lumMod val="0"/>
                <a:lumOff val="100000"/>
              </a:schemeClr>
            </a:gs>
            <a:gs pos="88000">
              <a:srgbClr val="FFFF00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9600" b="1" i="1" dirty="0">
                <a:solidFill>
                  <a:srgbClr val="441D61"/>
                </a:solidFill>
              </a:rPr>
              <a:t>Responsables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pPr marL="0" indent="0" algn="ctr">
              <a:buNone/>
            </a:pPr>
            <a:r>
              <a:rPr lang="fr-FR" sz="6600" b="1" i="1" dirty="0">
                <a:solidFill>
                  <a:srgbClr val="002948"/>
                </a:solidFill>
              </a:rPr>
              <a:t>Messieurs </a:t>
            </a:r>
          </a:p>
          <a:p>
            <a:pPr marL="0" indent="0" algn="ctr">
              <a:buNone/>
            </a:pPr>
            <a:r>
              <a:rPr lang="fr-FR" sz="7200" b="1" i="1" dirty="0">
                <a:solidFill>
                  <a:srgbClr val="0000FF"/>
                </a:solidFill>
              </a:rPr>
              <a:t>Girault</a:t>
            </a:r>
            <a:r>
              <a:rPr lang="fr-FR" sz="7200" b="1" i="1">
                <a:solidFill>
                  <a:srgbClr val="0000FF"/>
                </a:solidFill>
              </a:rPr>
              <a:t>, Réglain </a:t>
            </a:r>
            <a:r>
              <a:rPr lang="fr-FR" sz="7200" b="1" i="1" dirty="0">
                <a:solidFill>
                  <a:srgbClr val="0000FF"/>
                </a:solidFill>
              </a:rPr>
              <a:t>et Naditch</a:t>
            </a:r>
          </a:p>
        </p:txBody>
      </p:sp>
    </p:spTree>
    <p:extLst>
      <p:ext uri="{BB962C8B-B14F-4D97-AF65-F5344CB8AC3E}">
        <p14:creationId xmlns:p14="http://schemas.microsoft.com/office/powerpoint/2010/main" val="26381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FFF8E1"/>
          </a:fgClr>
          <a:bgClr>
            <a:schemeClr val="accent4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5000" b="1" dirty="0">
                <a:solidFill>
                  <a:srgbClr val="FF0000"/>
                </a:solidFill>
              </a:rPr>
              <a:t>Ouverte à tous les enfants du Primaire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-489857" y="2008414"/>
            <a:ext cx="11845245" cy="1551215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9600" i="1" dirty="0">
                <a:solidFill>
                  <a:srgbClr val="FF0066"/>
                </a:solidFill>
              </a:rPr>
              <a:t>Filles</a:t>
            </a:r>
            <a:r>
              <a:rPr lang="fr-FR" sz="9600" i="1" dirty="0">
                <a:solidFill>
                  <a:srgbClr val="FF66CC"/>
                </a:solidFill>
              </a:rPr>
              <a:t> </a:t>
            </a:r>
            <a:r>
              <a:rPr lang="fr-FR" sz="9600" i="1" dirty="0">
                <a:solidFill>
                  <a:schemeClr val="accent2">
                    <a:lumMod val="50000"/>
                  </a:schemeClr>
                </a:solidFill>
              </a:rPr>
              <a:t>et</a:t>
            </a:r>
            <a:r>
              <a:rPr lang="fr-FR" sz="9600" i="1" dirty="0">
                <a:solidFill>
                  <a:srgbClr val="0000FF"/>
                </a:solidFill>
              </a:rPr>
              <a:t> Garçons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-169416" y="3018291"/>
            <a:ext cx="10515600" cy="26615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9600" b="1" i="1" dirty="0">
                <a:solidFill>
                  <a:srgbClr val="009900"/>
                </a:solidFill>
              </a:rPr>
              <a:t>Du </a:t>
            </a:r>
            <a:r>
              <a:rPr lang="fr-FR" sz="11000" b="1" i="1" dirty="0">
                <a:solidFill>
                  <a:srgbClr val="009900"/>
                </a:solidFill>
              </a:rPr>
              <a:t>CP</a:t>
            </a:r>
            <a:r>
              <a:rPr lang="fr-FR" sz="9600" b="1" i="1" dirty="0">
                <a:solidFill>
                  <a:srgbClr val="009900"/>
                </a:solidFill>
              </a:rPr>
              <a:t> au </a:t>
            </a:r>
            <a:r>
              <a:rPr lang="fr-FR" sz="11000" b="1" i="1" dirty="0">
                <a:solidFill>
                  <a:srgbClr val="009900"/>
                </a:solidFill>
              </a:rPr>
              <a:t>CM2</a:t>
            </a:r>
          </a:p>
          <a:p>
            <a:pPr marL="0" indent="0" algn="ctr">
              <a:buNone/>
            </a:pPr>
            <a:r>
              <a:rPr lang="fr-FR" sz="4400" b="1" i="1" dirty="0">
                <a:solidFill>
                  <a:schemeClr val="tx1"/>
                </a:solidFill>
              </a:rPr>
              <a:t>Aux débutants comme aux joueurs confirmés</a:t>
            </a:r>
            <a:endParaRPr lang="fr-FR" sz="4800" b="1" i="1" dirty="0">
              <a:solidFill>
                <a:schemeClr val="tx1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22532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 sz="8900" i="1" dirty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85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14:vortex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250385"/>
              </p:ext>
            </p:extLst>
          </p:nvPr>
        </p:nvGraphicFramePr>
        <p:xfrm>
          <a:off x="254000" y="1037817"/>
          <a:ext cx="9461500" cy="39689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461500">
                  <a:extLst>
                    <a:ext uri="{9D8B030D-6E8A-4147-A177-3AD203B41FA5}">
                      <a16:colId xmlns:a16="http://schemas.microsoft.com/office/drawing/2014/main" val="3453140276"/>
                    </a:ext>
                  </a:extLst>
                </a:gridCol>
              </a:tblGrid>
              <a:tr h="951418">
                <a:tc>
                  <a:txBody>
                    <a:bodyPr/>
                    <a:lstStyle/>
                    <a:p>
                      <a:pPr algn="ctr"/>
                      <a:r>
                        <a:rPr lang="fr-FR" sz="5400" dirty="0">
                          <a:solidFill>
                            <a:schemeClr val="tx1"/>
                          </a:solidFill>
                        </a:rPr>
                        <a:t>Notre projet</a:t>
                      </a:r>
                      <a:r>
                        <a:rPr lang="fr-FR" sz="5400" baseline="0" dirty="0">
                          <a:solidFill>
                            <a:schemeClr val="tx1"/>
                          </a:solidFill>
                        </a:rPr>
                        <a:t> pédagogique</a:t>
                      </a:r>
                    </a:p>
                  </a:txBody>
                  <a:tcPr>
                    <a:solidFill>
                      <a:srgbClr val="F6A3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968048"/>
                  </a:ext>
                </a:extLst>
              </a:tr>
              <a:tr h="2671037">
                <a:tc>
                  <a:txBody>
                    <a:bodyPr/>
                    <a:lstStyle/>
                    <a:p>
                      <a:endParaRPr lang="fr-FR" sz="4800" dirty="0"/>
                    </a:p>
                    <a:p>
                      <a:r>
                        <a:rPr lang="fr-FR" sz="4800" dirty="0"/>
                        <a:t>Adapté</a:t>
                      </a:r>
                      <a:r>
                        <a:rPr lang="fr-FR" sz="4800" baseline="0" dirty="0"/>
                        <a:t> à l’âge de votre enfant, à son niveau, à ses capacités.</a:t>
                      </a:r>
                    </a:p>
                    <a:p>
                      <a:endParaRPr lang="fr-FR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48266"/>
                  </a:ext>
                </a:extLst>
              </a:tr>
            </a:tbl>
          </a:graphicData>
        </a:graphic>
      </p:graphicFrame>
      <p:pic>
        <p:nvPicPr>
          <p:cNvPr id="3" name="Image 2" descr="Soccer by gnokii - soccer equip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42" y="5321300"/>
            <a:ext cx="1270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vortex dir="r"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Faire découvrir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6000" dirty="0"/>
              <a:t> </a:t>
            </a:r>
            <a:r>
              <a:rPr lang="fr-FR" sz="6000" b="1" dirty="0"/>
              <a:t>un sport collectif</a:t>
            </a:r>
          </a:p>
          <a:p>
            <a:r>
              <a:rPr lang="fr-FR" sz="6000" dirty="0"/>
              <a:t> ses règles</a:t>
            </a:r>
          </a:p>
          <a:p>
            <a:r>
              <a:rPr lang="fr-FR" sz="6000" dirty="0"/>
              <a:t> sa spécificité</a:t>
            </a:r>
          </a:p>
          <a:p>
            <a:r>
              <a:rPr lang="fr-FR" sz="6000" dirty="0"/>
              <a:t> ses techniques</a:t>
            </a:r>
          </a:p>
        </p:txBody>
      </p:sp>
      <p:pic>
        <p:nvPicPr>
          <p:cNvPr id="4" name="Image 3" descr="Fútbol en los Juegos Olímpico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272" y="3378200"/>
            <a:ext cx="1535574" cy="15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DAA787-5EDF-4B27-A7A8-831B9296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800" b="1" dirty="0"/>
              <a:t>Développer la motricité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149EFA-03A4-4E4B-8F73-C0B136A09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8801"/>
            <a:ext cx="8596668" cy="4212562"/>
          </a:xfrm>
        </p:spPr>
        <p:txBody>
          <a:bodyPr>
            <a:normAutofit/>
          </a:bodyPr>
          <a:lstStyle/>
          <a:p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4000" dirty="0"/>
              <a:t>Savoir maîtriser son ballon:</a:t>
            </a:r>
          </a:p>
          <a:p>
            <a:pPr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CC0066"/>
                </a:solidFill>
              </a:rPr>
              <a:t> Dribbler </a:t>
            </a:r>
          </a:p>
          <a:p>
            <a:pPr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>
                <a:solidFill>
                  <a:srgbClr val="990033"/>
                </a:solidFill>
              </a:rPr>
              <a:t>Contrôler</a:t>
            </a:r>
          </a:p>
          <a:p>
            <a:pPr>
              <a:buClr>
                <a:srgbClr val="6600CC"/>
              </a:buClr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>
                <a:solidFill>
                  <a:srgbClr val="6600CC"/>
                </a:solidFill>
              </a:rPr>
              <a:t>Passer </a:t>
            </a:r>
          </a:p>
          <a:p>
            <a:pPr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00CC"/>
                </a:solidFill>
              </a:rPr>
              <a:t> Tirer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439097-491D-483B-B2FD-D0ACB4CDD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08792" y="3028990"/>
            <a:ext cx="2995638" cy="30123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CEB9FCB-7974-4CC3-8EED-7752C86612BB}"/>
              </a:ext>
            </a:extLst>
          </p:cNvPr>
          <p:cNvSpPr txBox="1"/>
          <p:nvPr/>
        </p:nvSpPr>
        <p:spPr>
          <a:xfrm>
            <a:off x="5470070" y="8172490"/>
            <a:ext cx="233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3" tooltip="http://ripituc.blogspot.com/2016/09/russia-2018-world-cup-mascot-candidates.html"/>
              </a:rPr>
              <a:t>Cette photo</a:t>
            </a:r>
            <a:r>
              <a:rPr lang="fr-FR" sz="900"/>
              <a:t> par Auteur inconnu est soumis à la licence </a:t>
            </a:r>
            <a:r>
              <a:rPr lang="fr-FR" sz="900">
                <a:hlinkClick r:id="rId4" tooltip="https://creativecommons.org/licenses/by-nc-sa/3.0/"/>
              </a:rPr>
              <a:t>CC BY-NC-SA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34832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0000">
        <p14:vortex dir="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8800" b="1" dirty="0"/>
              <a:t>Donner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5600" dirty="0"/>
              <a:t>La confiance</a:t>
            </a:r>
          </a:p>
          <a:p>
            <a:r>
              <a:rPr lang="fr-FR" sz="5600" dirty="0"/>
              <a:t>Le plaisir d’apprendre</a:t>
            </a:r>
          </a:p>
        </p:txBody>
      </p:sp>
      <p:pic>
        <p:nvPicPr>
          <p:cNvPr id="4" name="Image 3" descr="La nueva mascota de Brasil 2014 | El poder de las ide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68" y="726877"/>
            <a:ext cx="942532" cy="1064119"/>
          </a:xfrm>
          <a:prstGeom prst="rect">
            <a:avLst/>
          </a:prstGeom>
        </p:spPr>
      </p:pic>
      <p:pic>
        <p:nvPicPr>
          <p:cNvPr id="5" name="Image 4" descr="joie | Le Monde et Nou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84" y="4556557"/>
            <a:ext cx="1214216" cy="1714994"/>
          </a:xfrm>
          <a:prstGeom prst="rect">
            <a:avLst/>
          </a:prstGeom>
        </p:spPr>
      </p:pic>
      <p:pic>
        <p:nvPicPr>
          <p:cNvPr id="6" name="Image 5" descr="Mondial de football Photo stock libre - Public Domain Pictur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84" y="4768418"/>
            <a:ext cx="1221716" cy="10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7000">
        <p14:vortex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3_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4_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4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_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6.xml><?xml version="1.0" encoding="utf-8"?>
<a:theme xmlns:a="http://schemas.openxmlformats.org/drawingml/2006/main" name="5_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</TotalTime>
  <Words>391</Words>
  <Application>Microsoft Office PowerPoint</Application>
  <PresentationFormat>Grand écran</PresentationFormat>
  <Paragraphs>65</Paragraphs>
  <Slides>19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Arial</vt:lpstr>
      <vt:lpstr>Trebuchet MS</vt:lpstr>
      <vt:lpstr>Wingdings</vt:lpstr>
      <vt:lpstr>Wingdings 3</vt:lpstr>
      <vt:lpstr>2_Facette</vt:lpstr>
      <vt:lpstr>3_Facette</vt:lpstr>
      <vt:lpstr>4_Facette</vt:lpstr>
      <vt:lpstr>Facette</vt:lpstr>
      <vt:lpstr>1_Facette</vt:lpstr>
      <vt:lpstr>5_Facette</vt:lpstr>
      <vt:lpstr>Les Francs-Bourgeois-La Salle  Ecole de football</vt:lpstr>
      <vt:lpstr>Présentation PowerPoint</vt:lpstr>
      <vt:lpstr>Lieu: Stade Pershing  (Trajet en car au départ de l’école)</vt:lpstr>
      <vt:lpstr>Responsables</vt:lpstr>
      <vt:lpstr>Ouverte à tous les enfants du Primaire</vt:lpstr>
      <vt:lpstr>Présentation PowerPoint</vt:lpstr>
      <vt:lpstr>Faire découvrir</vt:lpstr>
      <vt:lpstr>Développer la motricité </vt:lpstr>
      <vt:lpstr>Donner</vt:lpstr>
      <vt:lpstr>Apprendre</vt:lpstr>
      <vt:lpstr>Valoriser</vt:lpstr>
      <vt:lpstr>Responsabiliser</vt:lpstr>
      <vt:lpstr>Responsabiliser</vt:lpstr>
      <vt:lpstr>Responsabiliser</vt:lpstr>
      <vt:lpstr>Responsabiliser</vt:lpstr>
      <vt:lpstr>Responsabiliser</vt:lpstr>
      <vt:lpstr>Matériel mis à la disposition des enfants</vt:lpstr>
      <vt:lpstr>Venez rejoindre notre Ecole de football !  Renseignements : M.Naditch, au 01 44 59 23 93</vt:lpstr>
      <vt:lpstr>A bientôt!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Francs-Bourgeois La Salle Ecole de football</dc:title>
  <dc:creator>NADITCH Bruno</dc:creator>
  <cp:lastModifiedBy>NADITCH Bruno</cp:lastModifiedBy>
  <cp:revision>109</cp:revision>
  <cp:lastPrinted>2016-07-01T12:18:02Z</cp:lastPrinted>
  <dcterms:created xsi:type="dcterms:W3CDTF">2016-06-29T07:31:53Z</dcterms:created>
  <dcterms:modified xsi:type="dcterms:W3CDTF">2022-09-08T10:48:01Z</dcterms:modified>
</cp:coreProperties>
</file>